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commentAuthors.xml" ContentType="application/vnd.openxmlformats-officedocument.presentationml.commentAuthors+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slideLayouts/slideLayout10.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xmlns="" userId="Rose Malcolm" providerId="None"/>
      </p:ext>
    </p:extLst>
  </p:cmAuthor>
  <p:cmAuthor id="2" name="Rose Malcolm" initials="RM [2]" lastIdx="7" clrIdx="1">
    <p:extLst>
      <p:ext uri="{19B8F6BF-5375-455C-9EA6-DF929625EA0E}">
        <p15:presenceInfo xmlns:p15="http://schemas.microsoft.com/office/powerpoint/2012/main" xmlns="" userId="17c9fa32013483c0" providerId="Windows Live"/>
      </p:ext>
    </p:extLst>
  </p:cmAuthor>
  <p:cmAuthor id="3" name="Ramesh Sannareddy" initials="RS" lastIdx="7" clrIdx="2">
    <p:extLst>
      <p:ext uri="{19B8F6BF-5375-455C-9EA6-DF929625EA0E}">
        <p15:presenceInfo xmlns:p15="http://schemas.microsoft.com/office/powerpoint/2012/main" xmlns=""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xmlns=""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p:scale>
          <a:sx n="75" d="100"/>
          <a:sy n="75" d="100"/>
        </p:scale>
        <p:origin x="174" y="342"/>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pPr/>
              <a:t>6/21/2022</a:t>
            </a:fld>
            <a:endParaRPr lang="en-US"/>
          </a:p>
        </p:txBody>
      </p:sp>
      <p:sp>
        <p:nvSpPr>
          <p:cNvPr id="4" name="Footer Placeholder 3">
            <a:extLst>
              <a:ext uri="{FF2B5EF4-FFF2-40B4-BE49-F238E27FC236}">
                <a16:creationId xmlns:a16="http://schemas.microsoft.com/office/drawing/2014/main" xmlns=""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pPr/>
              <a:t>‹#›</a:t>
            </a:fld>
            <a:endParaRPr lang="en-US"/>
          </a:p>
        </p:txBody>
      </p:sp>
    </p:spTree>
    <p:extLst>
      <p:ext uri="{BB962C8B-B14F-4D97-AF65-F5344CB8AC3E}">
        <p14:creationId xmlns:p14="http://schemas.microsoft.com/office/powerpoint/2010/main" xmlns=""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pPr/>
              <a:t>6/21/2022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pPr/>
              <a:t>‹#›</a:t>
            </a:fld>
            <a:endParaRPr lang="en-US"/>
          </a:p>
        </p:txBody>
      </p:sp>
    </p:spTree>
    <p:extLst>
      <p:ext uri="{BB962C8B-B14F-4D97-AF65-F5344CB8AC3E}">
        <p14:creationId xmlns:p14="http://schemas.microsoft.com/office/powerpoint/2010/main" xmlns=""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pPr/>
              <a:t>2</a:t>
            </a:fld>
            <a:endParaRPr lang="en-US" dirty="0"/>
          </a:p>
        </p:txBody>
      </p:sp>
    </p:spTree>
    <p:extLst>
      <p:ext uri="{BB962C8B-B14F-4D97-AF65-F5344CB8AC3E}">
        <p14:creationId xmlns:p14="http://schemas.microsoft.com/office/powerpoint/2010/main" xmlns=""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pPr/>
              <a:t>6</a:t>
            </a:fld>
            <a:endParaRPr lang="en-US"/>
          </a:p>
        </p:txBody>
      </p:sp>
    </p:spTree>
    <p:extLst>
      <p:ext uri="{BB962C8B-B14F-4D97-AF65-F5344CB8AC3E}">
        <p14:creationId xmlns:p14="http://schemas.microsoft.com/office/powerpoint/2010/main" xmlns=""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pPr/>
              <a:t>16</a:t>
            </a:fld>
            <a:endParaRPr lang="en-US"/>
          </a:p>
        </p:txBody>
      </p:sp>
    </p:spTree>
    <p:extLst>
      <p:ext uri="{BB962C8B-B14F-4D97-AF65-F5344CB8AC3E}">
        <p14:creationId xmlns:p14="http://schemas.microsoft.com/office/powerpoint/2010/main" xmlns=""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92FDF747-B622-7F48-9215-C3A606BDEB98}"/>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6/21/2022</a:t>
            </a:fld>
            <a:endParaRPr lang="en-US"/>
          </a:p>
        </p:txBody>
      </p:sp>
      <p:sp>
        <p:nvSpPr>
          <p:cNvPr id="5" name="Footer Placeholder 4">
            <a:extLst>
              <a:ext uri="{FF2B5EF4-FFF2-40B4-BE49-F238E27FC236}">
                <a16:creationId xmlns:a16="http://schemas.microsoft.com/office/drawing/2014/main" xmlns=""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E0B34EA4-D670-2C41-9EF4-392023D22E4F}"/>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6/21/2022</a:t>
            </a:fld>
            <a:endParaRPr lang="en-US"/>
          </a:p>
        </p:txBody>
      </p:sp>
      <p:sp>
        <p:nvSpPr>
          <p:cNvPr id="5" name="Footer Placeholder 4">
            <a:extLst>
              <a:ext uri="{FF2B5EF4-FFF2-40B4-BE49-F238E27FC236}">
                <a16:creationId xmlns:a16="http://schemas.microsoft.com/office/drawing/2014/main" xmlns=""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DBB1DE0B-93CB-5C41-B581-C00D0F9F7CC2}"/>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xmlns=""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xmlns=""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xmlns=""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xmlns=""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6/21/2022</a:t>
            </a:fld>
            <a:endParaRPr lang="en-US"/>
          </a:p>
        </p:txBody>
      </p:sp>
      <p:sp>
        <p:nvSpPr>
          <p:cNvPr id="5" name="Footer Placeholder 4">
            <a:extLst>
              <a:ext uri="{FF2B5EF4-FFF2-40B4-BE49-F238E27FC236}">
                <a16:creationId xmlns:a16="http://schemas.microsoft.com/office/drawing/2014/main" xmlns=""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BFB07D0F-3645-6B43-9AD7-762199572C65}"/>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6/21/2022</a:t>
            </a:fld>
            <a:endParaRPr lang="en-US"/>
          </a:p>
        </p:txBody>
      </p:sp>
      <p:sp>
        <p:nvSpPr>
          <p:cNvPr id="5" name="Footer Placeholder 4">
            <a:extLst>
              <a:ext uri="{FF2B5EF4-FFF2-40B4-BE49-F238E27FC236}">
                <a16:creationId xmlns:a16="http://schemas.microsoft.com/office/drawing/2014/main" xmlns=""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E72C754-6A4A-424A-B972-C341147C4E0D}"/>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6/21/2022</a:t>
            </a:fld>
            <a:endParaRPr lang="en-US"/>
          </a:p>
        </p:txBody>
      </p:sp>
      <p:sp>
        <p:nvSpPr>
          <p:cNvPr id="6" name="Footer Placeholder 5">
            <a:extLst>
              <a:ext uri="{FF2B5EF4-FFF2-40B4-BE49-F238E27FC236}">
                <a16:creationId xmlns:a16="http://schemas.microsoft.com/office/drawing/2014/main" xmlns=""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7D682E35-43FC-E946-AA84-7E00546A24B6}"/>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xmlns=""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6/21/2022</a:t>
            </a:fld>
            <a:endParaRPr lang="en-US"/>
          </a:p>
        </p:txBody>
      </p:sp>
      <p:sp>
        <p:nvSpPr>
          <p:cNvPr id="8" name="Footer Placeholder 7">
            <a:extLst>
              <a:ext uri="{FF2B5EF4-FFF2-40B4-BE49-F238E27FC236}">
                <a16:creationId xmlns:a16="http://schemas.microsoft.com/office/drawing/2014/main" xmlns=""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xmlns="" id="{47A73D6E-2A82-7344-BB8C-513E6DA4E143}"/>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xmlns=""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6/21/2022</a:t>
            </a:fld>
            <a:endParaRPr lang="en-US"/>
          </a:p>
        </p:txBody>
      </p:sp>
      <p:sp>
        <p:nvSpPr>
          <p:cNvPr id="4" name="Footer Placeholder 3">
            <a:extLst>
              <a:ext uri="{FF2B5EF4-FFF2-40B4-BE49-F238E27FC236}">
                <a16:creationId xmlns:a16="http://schemas.microsoft.com/office/drawing/2014/main" xmlns=""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xmlns="" id="{E89EC0A8-C281-FF40-A774-EAF6089BB00F}"/>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6/21/2022</a:t>
            </a:fld>
            <a:endParaRPr lang="en-US"/>
          </a:p>
        </p:txBody>
      </p:sp>
      <p:sp>
        <p:nvSpPr>
          <p:cNvPr id="3" name="Footer Placeholder 2">
            <a:extLst>
              <a:ext uri="{FF2B5EF4-FFF2-40B4-BE49-F238E27FC236}">
                <a16:creationId xmlns:a16="http://schemas.microsoft.com/office/drawing/2014/main" xmlns=""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xmlns="" id="{6A1AAD4E-B732-E349-8793-C20A3D6B70AE}"/>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6/21/2022</a:t>
            </a:fld>
            <a:endParaRPr lang="en-US"/>
          </a:p>
        </p:txBody>
      </p:sp>
      <p:sp>
        <p:nvSpPr>
          <p:cNvPr id="6" name="Footer Placeholder 5">
            <a:extLst>
              <a:ext uri="{FF2B5EF4-FFF2-40B4-BE49-F238E27FC236}">
                <a16:creationId xmlns:a16="http://schemas.microsoft.com/office/drawing/2014/main" xmlns=""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C0C04AAD-C125-DD44-8102-9F28820805FD}"/>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6/21/2022</a:t>
            </a:fld>
            <a:endParaRPr lang="en-US"/>
          </a:p>
        </p:txBody>
      </p:sp>
      <p:sp>
        <p:nvSpPr>
          <p:cNvPr id="6" name="Footer Placeholder 5">
            <a:extLst>
              <a:ext uri="{FF2B5EF4-FFF2-40B4-BE49-F238E27FC236}">
                <a16:creationId xmlns:a16="http://schemas.microsoft.com/office/drawing/2014/main" xmlns=""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355319C3-A65D-764B-BD49-57D0082AE9A9}"/>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xmlns=""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Chukwuemeka Okoli</a:t>
            </a:r>
          </a:p>
          <a:p>
            <a:r>
              <a:rPr lang="en-US" dirty="0">
                <a:solidFill>
                  <a:schemeClr val="bg2"/>
                </a:solidFill>
                <a:latin typeface="Abadi" panose="020B0604020104020204" pitchFamily="34" charset="0"/>
                <a:ea typeface="SF Pro" pitchFamily="2" charset="0"/>
                <a:cs typeface="SF Pro" pitchFamily="2" charset="0"/>
              </a:rPr>
              <a:t>2</a:t>
            </a:r>
            <a:r>
              <a:rPr lang="en-US" baseline="30000" dirty="0">
                <a:solidFill>
                  <a:schemeClr val="bg2"/>
                </a:solidFill>
                <a:latin typeface="Abadi" panose="020B0604020104020204" pitchFamily="34" charset="0"/>
                <a:ea typeface="SF Pro" pitchFamily="2" charset="0"/>
                <a:cs typeface="SF Pro" pitchFamily="2" charset="0"/>
              </a:rPr>
              <a:t>nd</a:t>
            </a:r>
            <a:r>
              <a:rPr lang="en-US" dirty="0">
                <a:solidFill>
                  <a:schemeClr val="bg2"/>
                </a:solidFill>
                <a:latin typeface="Abadi" panose="020B0604020104020204" pitchFamily="34" charset="0"/>
                <a:ea typeface="SF Pro" pitchFamily="2" charset="0"/>
                <a:cs typeface="SF Pro" pitchFamily="2" charset="0"/>
              </a:rPr>
              <a:t> December 2021</a:t>
            </a:r>
          </a:p>
        </p:txBody>
      </p:sp>
      <p:pic>
        <p:nvPicPr>
          <p:cNvPr id="2" name="Picture 2" descr="IBM Skills Network Logo - Horizontal-noai copy.png">
            <a:extLst>
              <a:ext uri="{FF2B5EF4-FFF2-40B4-BE49-F238E27FC236}">
                <a16:creationId xmlns:a16="http://schemas.microsoft.com/office/drawing/2014/main" xmlns=""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xmlns=""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E021CA9-7CB7-1046-8FA0-21F127C19A59}"/>
              </a:ext>
            </a:extLst>
          </p:cNvPr>
          <p:cNvSpPr>
            <a:spLocks noGrp="1"/>
          </p:cNvSpPr>
          <p:nvPr>
            <p:ph type="sldNum" sz="quarter" idx="12"/>
          </p:nvPr>
        </p:nvSpPr>
        <p:spPr/>
        <p:txBody>
          <a:bodyPr/>
          <a:lstStyle/>
          <a:p>
            <a:fld id="{5075537C-CA84-1446-933C-8E9D027F9201}" type="slidenum">
              <a:rPr lang="en-US" smtClean="0"/>
              <a:pPr/>
              <a:t>10</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dirty="0">
                <a:solidFill>
                  <a:schemeClr val="accent3">
                    <a:lumMod val="25000"/>
                  </a:schemeClr>
                </a:solidFill>
                <a:latin typeface="Abadi" panose="020B0604020104020204" pitchFamily="34" charset="0"/>
              </a:rPr>
              <a:t>We performed exploratory data analysis and determined the training labels.</a:t>
            </a:r>
          </a:p>
          <a:p>
            <a:r>
              <a:rPr lang="en-US"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buNone/>
            </a:pPr>
            <a:endParaRPr lang="en-US" dirty="0"/>
          </a:p>
          <a:p>
            <a:endParaRPr lang="en-US" dirty="0"/>
          </a:p>
          <a:p>
            <a:endParaRPr lang="en-US" dirty="0"/>
          </a:p>
        </p:txBody>
      </p:sp>
      <p:sp>
        <p:nvSpPr>
          <p:cNvPr id="8" name="Title 1">
            <a:extLst>
              <a:ext uri="{FF2B5EF4-FFF2-40B4-BE49-F238E27FC236}">
                <a16:creationId xmlns:a16="http://schemas.microsoft.com/office/drawing/2014/main" xmlns=""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xmlns=""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xmlns=""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xmlns=""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pPr/>
              <a:t>11</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xmlns=""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xmlns=""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xmlns=""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xmlns=""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xmlns=""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617B1B70-690D-5945-90C2-196E1304B45D}"/>
              </a:ext>
            </a:extLst>
          </p:cNvPr>
          <p:cNvSpPr>
            <a:spLocks noGrp="1"/>
          </p:cNvSpPr>
          <p:nvPr>
            <p:ph type="sldNum" sz="quarter" idx="12"/>
          </p:nvPr>
        </p:nvSpPr>
        <p:spPr/>
        <p:txBody>
          <a:bodyPr/>
          <a:lstStyle/>
          <a:p>
            <a:fld id="{5075537C-CA84-1446-933C-8E9D027F9201}" type="slidenum">
              <a:rPr lang="en-US" smtClean="0"/>
              <a:pPr/>
              <a:t>12</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xmlns=""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xmlns=""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pPr/>
              <a:t>13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xmlns=""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xmlns=""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pPr/>
              <a:t>14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buNone/>
            </a:pPr>
            <a:endParaRPr lang="en-US" sz="2200" dirty="0">
              <a:solidFill>
                <a:srgbClr val="1C7DDB"/>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xmlns=""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xmlns=""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F1B08F2-C4AD-A440-BB78-A0625E28887A}"/>
              </a:ext>
            </a:extLst>
          </p:cNvPr>
          <p:cNvSpPr>
            <a:spLocks noGrp="1"/>
          </p:cNvSpPr>
          <p:nvPr>
            <p:ph type="sldNum" sz="quarter" idx="12"/>
          </p:nvPr>
        </p:nvSpPr>
        <p:spPr/>
        <p:txBody>
          <a:bodyPr/>
          <a:lstStyle/>
          <a:p>
            <a:fld id="{5075537C-CA84-1446-933C-8E9D027F9201}" type="slidenum">
              <a:rPr lang="en-US" smtClean="0"/>
              <a:pPr/>
              <a:t>15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dirty="0">
                <a:solidFill>
                  <a:schemeClr val="accent3">
                    <a:lumMod val="25000"/>
                  </a:schemeClr>
                </a:solidFill>
                <a:latin typeface="Abadi" panose="020B0604020104020204" pitchFamily="34" charset="0"/>
              </a:rPr>
              <a:t>We loaded the data using </a:t>
            </a:r>
            <a:r>
              <a:rPr lang="en-US" dirty="0" err="1">
                <a:solidFill>
                  <a:schemeClr val="accent3">
                    <a:lumMod val="25000"/>
                  </a:schemeClr>
                </a:solidFill>
                <a:latin typeface="Abadi" panose="020B0604020104020204" pitchFamily="34" charset="0"/>
              </a:rPr>
              <a:t>numpy</a:t>
            </a:r>
            <a:r>
              <a:rPr lang="en-US"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dirty="0">
                <a:solidFill>
                  <a:schemeClr val="accent3">
                    <a:lumMod val="25000"/>
                  </a:schemeClr>
                </a:solidFill>
                <a:latin typeface="Abadi" panose="020B0604020104020204" pitchFamily="34" charset="0"/>
              </a:rPr>
              <a:t>We built different machine learning models and tune different hyperparameters using </a:t>
            </a:r>
            <a:r>
              <a:rPr lang="en-US" dirty="0" err="1">
                <a:solidFill>
                  <a:schemeClr val="accent3">
                    <a:lumMod val="25000"/>
                  </a:schemeClr>
                </a:solidFill>
                <a:latin typeface="Abadi" panose="020B0604020104020204" pitchFamily="34" charset="0"/>
              </a:rPr>
              <a:t>GridSearchCV</a:t>
            </a:r>
            <a:r>
              <a:rPr lang="en-US" dirty="0">
                <a:solidFill>
                  <a:schemeClr val="accent3">
                    <a:lumMod val="25000"/>
                  </a:schemeClr>
                </a:solidFill>
                <a:latin typeface="Abadi" panose="020B0604020104020204" pitchFamily="34" charset="0"/>
              </a:rPr>
              <a:t>.</a:t>
            </a:r>
          </a:p>
          <a:p>
            <a:pPr>
              <a:lnSpc>
                <a:spcPct val="100000"/>
              </a:lnSpc>
              <a:spcBef>
                <a:spcPts val="1400"/>
              </a:spcBef>
            </a:pPr>
            <a:r>
              <a:rPr lang="en-US"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buNone/>
            </a:pPr>
            <a:endParaRPr lang="en-US" sz="2200" dirty="0">
              <a:solidFill>
                <a:srgbClr val="1C7DDB"/>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xmlns=""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xmlns=""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xmlns=""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xmlns="" id="{3D45C363-925C-9E48-86B0-27D7D36E50D6}"/>
              </a:ext>
            </a:extLst>
          </p:cNvPr>
          <p:cNvSpPr>
            <a:spLocks noGrp="1"/>
          </p:cNvSpPr>
          <p:nvPr>
            <p:ph type="sldNum" sz="quarter" idx="12"/>
          </p:nvPr>
        </p:nvSpPr>
        <p:spPr/>
        <p:txBody>
          <a:bodyPr/>
          <a:lstStyle/>
          <a:p>
            <a:fld id="{5075537C-CA84-1446-933C-8E9D027F9201}" type="slidenum">
              <a:rPr lang="en-US" smtClean="0"/>
              <a:pPr/>
              <a:t>16</a:t>
            </a:fld>
            <a:endParaRPr lang="en-US"/>
          </a:p>
        </p:txBody>
      </p:sp>
      <p:sp>
        <p:nvSpPr>
          <p:cNvPr id="7" name="Title 1">
            <a:extLst>
              <a:ext uri="{FF2B5EF4-FFF2-40B4-BE49-F238E27FC236}">
                <a16:creationId xmlns:a16="http://schemas.microsoft.com/office/drawing/2014/main" xmlns=""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xmlns=""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pPr/>
              <a:t>18</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xmlns=""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xmlns=""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xmlns="" id="{2E442304-DDBD-4F7B-8017-36BCC863FB4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xmlns=""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xmlns="" id="{5E107275-3853-46FD-A241-DE4355A4267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xmln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xmlns=""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xmlns=""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xmlns=""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xmlns=""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xmlns=""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xmlns=""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xmlns=""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xmlns=""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xmlns=""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xmlns=""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xmlns=""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pPr/>
              <a:t>21</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xmlns=""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xmlns=""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pPr/>
              <a:t>22</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xmlns=""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xmlns=""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xmlns=""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xmlns=""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xmlns=""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xmlns=""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xmlns=""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xmlns=""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xmlns=""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xmlns=""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xmlns=""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xmlns=""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xmlns=""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xmlns=""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xmlns=""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xmlns=""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xmlns=""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pPr/>
              <a:t>25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xmlns=""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xmlns=""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xmlns=""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pPr/>
              <a:t>26</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xmlns=""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xmlns=""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xmlns=""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xmlns=""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xmlns="" id="{5E39A796-BE83-48B1-B33F-35C4A32AAB5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xmlns="" id="{72F84B47-E267-4194-8194-831DB7B5547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xmlns=""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xmlns=""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xmlns=""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xmlns=""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xmlns=""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xmlns=""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xmlns=""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xmlns=""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xmlns=""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xmlns=""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xmlns=""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xmlns=""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xmlns=""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xmlns=""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xmlns=""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xmlns=""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xmlns=""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xmlns=""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xmlns=""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xmlns=""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xmlns=""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xmlns=""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xmlns=""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xmlns=""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xmlns=""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xmlns=""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xmlns=""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xmlns=""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xmlns="" id="{131BAD53-4E89-4F62-BBB7-26359763ED3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xmlns="" id="{62756DA2-40EB-4C6F-B962-5822FFB54F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xmlns=""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xmlns=""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xmlns=""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pPr/>
              <a:t>32</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xmlns=""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xmlns=""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xmlns=""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xmlns=""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xmlns=""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xmlns=""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xmlns=""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xmlns=""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xmlns=""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xmlns=""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xmlns=""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pPr/>
              <a:t>35</a:t>
            </a:fld>
            <a:endParaRPr lang="en-US"/>
          </a:p>
        </p:txBody>
      </p:sp>
      <p:pic>
        <p:nvPicPr>
          <p:cNvPr id="6" name="Content Placeholder 5">
            <a:extLst>
              <a:ext uri="{FF2B5EF4-FFF2-40B4-BE49-F238E27FC236}">
                <a16:creationId xmlns:a16="http://schemas.microsoft.com/office/drawing/2014/main" xmlns=""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xmlns=""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xmlns=""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pPr/>
              <a:t>36</a:t>
            </a:fld>
            <a:endParaRPr lang="en-US"/>
          </a:p>
        </p:txBody>
      </p:sp>
      <p:pic>
        <p:nvPicPr>
          <p:cNvPr id="4" name="Content Placeholder 3">
            <a:extLst>
              <a:ext uri="{FF2B5EF4-FFF2-40B4-BE49-F238E27FC236}">
                <a16:creationId xmlns:a16="http://schemas.microsoft.com/office/drawing/2014/main" xmlns=""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xmlns=""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xmlns=""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pPr/>
              <a:t>37</a:t>
            </a:fld>
            <a:endParaRPr lang="en-US"/>
          </a:p>
        </p:txBody>
      </p:sp>
      <p:pic>
        <p:nvPicPr>
          <p:cNvPr id="4" name="Content Placeholder 3">
            <a:extLst>
              <a:ext uri="{FF2B5EF4-FFF2-40B4-BE49-F238E27FC236}">
                <a16:creationId xmlns:a16="http://schemas.microsoft.com/office/drawing/2014/main" xmlns=""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xmlns=""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xmlns=""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xmlns=""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pPr/>
              <a:t>39</a:t>
            </a:fld>
            <a:endParaRPr lang="en-US"/>
          </a:p>
        </p:txBody>
      </p:sp>
      <p:sp>
        <p:nvSpPr>
          <p:cNvPr id="8" name="Title 1">
            <a:extLst>
              <a:ext uri="{FF2B5EF4-FFF2-40B4-BE49-F238E27FC236}">
                <a16:creationId xmlns:a16="http://schemas.microsoft.com/office/drawing/2014/main" xmlns=""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xmlns=""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xmlns=""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xmlns=""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xmlns=""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xmlns=""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xmlns=""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xmlns=""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xmlns="" id="{F170E346-B98B-43A6-A4DA-D36FF63284B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xmlns=""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xmlns=""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xmlns="" id="{2550BE34-C2B8-49B8-8519-67A8CAD51AE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xmlns="" id="{A7457DD9-5A45-400A-AB4B-4B4EDECA25F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xmlns=""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xmlns="" id="{441CF7D6-A660-431A-B0BB-140A0D5556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xmlns="" id="{0570A85B-3810-4F95-97B0-CBF4CCDB381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xmlns=""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xmlns=""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pPr/>
              <a:t>44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xmlns=""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xmlns=""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xmlns=""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DA56319-AADE-D741-AA33-1311B7CA8C0C}"/>
              </a:ext>
            </a:extLst>
          </p:cNvPr>
          <p:cNvSpPr>
            <a:spLocks noGrp="1"/>
          </p:cNvSpPr>
          <p:nvPr>
            <p:ph type="sldNum" sz="quarter" idx="12"/>
          </p:nvPr>
        </p:nvSpPr>
        <p:spPr/>
        <p:txBody>
          <a:bodyPr/>
          <a:lstStyle/>
          <a:p>
            <a:fld id="{5075537C-CA84-1446-933C-8E9D027F9201}" type="slidenum">
              <a:rPr lang="en-US" smtClean="0"/>
              <a:pPr/>
              <a:t>45</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xmlns=""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xmlns=""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pPr/>
              <a:t>5</a:t>
            </a:fld>
            <a:endParaRPr lang="en-US" dirty="0"/>
          </a:p>
        </p:txBody>
      </p:sp>
    </p:spTree>
    <p:extLst>
      <p:ext uri="{BB962C8B-B14F-4D97-AF65-F5344CB8AC3E}">
        <p14:creationId xmlns:p14="http://schemas.microsoft.com/office/powerpoint/2010/main" xmlns=""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B892CF01-5F8F-9D43-96B9-A581954BA94A}"/>
              </a:ext>
            </a:extLst>
          </p:cNvPr>
          <p:cNvSpPr>
            <a:spLocks noGrp="1"/>
          </p:cNvSpPr>
          <p:nvPr>
            <p:ph type="sldNum" sz="quarter" idx="12"/>
          </p:nvPr>
        </p:nvSpPr>
        <p:spPr/>
        <p:txBody>
          <a:bodyPr/>
          <a:lstStyle/>
          <a:p>
            <a:fld id="{5075537C-CA84-1446-933C-8E9D027F9201}" type="slidenum">
              <a:rPr lang="en-US" smtClean="0"/>
              <a:pPr/>
              <a:t>6</a:t>
            </a:fld>
            <a:endParaRPr lang="en-US" dirty="0"/>
          </a:p>
        </p:txBody>
      </p:sp>
      <p:sp>
        <p:nvSpPr>
          <p:cNvPr id="7" name="Content Placeholder 2">
            <a:extLst>
              <a:ext uri="{FF2B5EF4-FFF2-40B4-BE49-F238E27FC236}">
                <a16:creationId xmlns:a16="http://schemas.microsoft.com/office/drawing/2014/main" xmlns=""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xmlns=""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xmlns=""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pPr/>
              <a:t>7</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rPr>
              <a:t>The data was collected using various methods</a:t>
            </a:r>
          </a:p>
          <a:p>
            <a:pPr lvl="1" algn="just">
              <a:lnSpc>
                <a:spcPct val="100000"/>
              </a:lnSpc>
              <a:spcBef>
                <a:spcPts val="1400"/>
              </a:spcBef>
              <a:buFontTx/>
              <a:buChar char="-"/>
            </a:pPr>
            <a:r>
              <a:rPr lang="en-US" sz="1900" dirty="0">
                <a:solidFill>
                  <a:schemeClr val="accent3">
                    <a:lumMod val="25000"/>
                  </a:schemeClr>
                </a:solidFill>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rPr>
              <a:t>Next, we decoded the response content as a Json using .json() function call and turn it into a pandas </a:t>
            </a:r>
            <a:r>
              <a:rPr lang="en-US" sz="1900" dirty="0" err="1">
                <a:solidFill>
                  <a:schemeClr val="accent3">
                    <a:lumMod val="25000"/>
                  </a:schemeClr>
                </a:solidFill>
              </a:rPr>
              <a:t>dataframe</a:t>
            </a:r>
            <a:r>
              <a:rPr lang="en-US" sz="1900" dirty="0">
                <a:solidFill>
                  <a:schemeClr val="accent3">
                    <a:lumMod val="25000"/>
                  </a:schemeClr>
                </a:solidFill>
              </a:rPr>
              <a:t> using .</a:t>
            </a:r>
            <a:r>
              <a:rPr lang="en-US" sz="1900" dirty="0" err="1">
                <a:solidFill>
                  <a:schemeClr val="accent3">
                    <a:lumMod val="25000"/>
                  </a:schemeClr>
                </a:solidFill>
              </a:rPr>
              <a:t>json_normalize</a:t>
            </a:r>
            <a:r>
              <a:rPr lang="en-US" sz="1900" dirty="0">
                <a:solidFill>
                  <a:schemeClr val="accent3">
                    <a:lumMod val="25000"/>
                  </a:schemeClr>
                </a:solidFill>
              </a:rPr>
              <a:t>().</a:t>
            </a:r>
          </a:p>
          <a:p>
            <a:pPr lvl="1" algn="just">
              <a:lnSpc>
                <a:spcPct val="100000"/>
              </a:lnSpc>
              <a:spcBef>
                <a:spcPts val="1400"/>
              </a:spcBef>
              <a:buFontTx/>
              <a:buChar char="-"/>
            </a:pPr>
            <a:r>
              <a:rPr lang="en-US" sz="1900" dirty="0">
                <a:solidFill>
                  <a:schemeClr val="accent3">
                    <a:lumMod val="25000"/>
                  </a:schemeClr>
                </a:solidFill>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rPr>
              <a:t>The objective was to extract the launch records as HTML table, parse the table and convert it to a pandas </a:t>
            </a:r>
            <a:r>
              <a:rPr lang="en-US" sz="1900" dirty="0" err="1">
                <a:solidFill>
                  <a:schemeClr val="accent3">
                    <a:lumMod val="25000"/>
                  </a:schemeClr>
                </a:solidFill>
              </a:rPr>
              <a:t>dataframe</a:t>
            </a:r>
            <a:r>
              <a:rPr lang="en-US" sz="1900" dirty="0">
                <a:solidFill>
                  <a:schemeClr val="accent3">
                    <a:lumMod val="25000"/>
                  </a:schemeClr>
                </a:solidFill>
              </a:rPr>
              <a:t> for future analysis.</a:t>
            </a:r>
          </a:p>
          <a:p>
            <a:pPr lvl="1">
              <a:lnSpc>
                <a:spcPct val="100000"/>
              </a:lnSpc>
              <a:spcBef>
                <a:spcPts val="1400"/>
              </a:spcBef>
              <a:buFontTx/>
              <a:buChar char="-"/>
            </a:pPr>
            <a:endParaRPr lang="en-US" sz="1800" dirty="0">
              <a:solidFill>
                <a:schemeClr val="accent3">
                  <a:lumMod val="25000"/>
                </a:schemeClr>
              </a:solidFill>
            </a:endParaRPr>
          </a:p>
          <a:p>
            <a:pPr marL="0" indent="0">
              <a:buNone/>
            </a:pPr>
            <a:endParaRPr lang="en-US" dirty="0"/>
          </a:p>
        </p:txBody>
      </p:sp>
      <p:sp>
        <p:nvSpPr>
          <p:cNvPr id="12" name="Title 1">
            <a:extLst>
              <a:ext uri="{FF2B5EF4-FFF2-40B4-BE49-F238E27FC236}">
                <a16:creationId xmlns:a16="http://schemas.microsoft.com/office/drawing/2014/main" xmlns=""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xmlns=""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pPr/>
              <a:t>8</a:t>
            </a:fld>
            <a:endParaRPr lang="en-US"/>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820738" y="1499088"/>
            <a:ext cx="4640263" cy="4117487"/>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r>
              <a:rPr lang="en-US" sz="2200" dirty="0" smtClean="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xmlns=""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xmlns=""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xmlns=""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pPr/>
              <a:t>9</a:t>
            </a:fld>
            <a:endParaRPr lang="en-US"/>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dirty="0">
                <a:solidFill>
                  <a:schemeClr val="accent3">
                    <a:lumMod val="25000"/>
                  </a:schemeClr>
                </a:solidFill>
                <a:latin typeface="Abadi"/>
              </a:rPr>
              <a:t>We applied web scrapping to webscrap Falcon 9 launch records with </a:t>
            </a:r>
            <a:r>
              <a:rPr lang="en-US" dirty="0" err="1">
                <a:solidFill>
                  <a:schemeClr val="accent3">
                    <a:lumMod val="25000"/>
                  </a:schemeClr>
                </a:solidFill>
                <a:latin typeface="Abadi"/>
              </a:rPr>
              <a:t>BeautifulSoup</a:t>
            </a:r>
            <a:r>
              <a:rPr lang="en-US" dirty="0">
                <a:solidFill>
                  <a:schemeClr val="accent3">
                    <a:lumMod val="25000"/>
                  </a:schemeClr>
                </a:solidFill>
                <a:latin typeface="Abadi"/>
              </a:rPr>
              <a:t> </a:t>
            </a:r>
            <a:endParaRPr lang="en-US" dirty="0" smtClean="0">
              <a:solidFill>
                <a:schemeClr val="accent3">
                  <a:lumMod val="25000"/>
                </a:schemeClr>
              </a:solidFill>
              <a:latin typeface="Abadi"/>
            </a:endParaRPr>
          </a:p>
          <a:p>
            <a:pPr>
              <a:lnSpc>
                <a:spcPct val="100000"/>
              </a:lnSpc>
              <a:spcBef>
                <a:spcPts val="1400"/>
              </a:spcBef>
            </a:pPr>
            <a:r>
              <a:rPr lang="en-US" dirty="0" smtClean="0">
                <a:solidFill>
                  <a:schemeClr val="accent3">
                    <a:lumMod val="25000"/>
                  </a:schemeClr>
                </a:solidFill>
                <a:latin typeface="Abadi"/>
              </a:rPr>
              <a:t>We </a:t>
            </a:r>
            <a:r>
              <a:rPr lang="en-US" dirty="0">
                <a:solidFill>
                  <a:schemeClr val="accent3">
                    <a:lumMod val="25000"/>
                  </a:schemeClr>
                </a:solidFill>
                <a:latin typeface="Abadi"/>
              </a:rPr>
              <a:t>parsed the table and converted it into a pandas dataframe.</a:t>
            </a:r>
            <a:endParaRPr lang="en-US" dirty="0">
              <a:solidFill>
                <a:schemeClr val="accent3">
                  <a:lumMod val="25000"/>
                </a:schemeClr>
              </a:solidFill>
              <a:latin typeface="Abadi" panose="020B0604020104020204" pitchFamily="34" charset="0"/>
            </a:endParaRPr>
          </a:p>
          <a:p>
            <a:pPr>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xmlns=""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xmlns=""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xmlns=""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xmlns=""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1323</TotalTime>
  <Words>1544</Words>
  <Application>Microsoft Office PowerPoint</Application>
  <PresentationFormat>Custom</PresentationFormat>
  <Paragraphs>202</Paragraphs>
  <Slides>46</Slides>
  <Notes>3</Notes>
  <HiddenSlides>0</HiddenSlides>
  <MMClips>0</MMClip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Custom Design</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AUSTINE</cp:lastModifiedBy>
  <cp:revision>199</cp:revision>
  <dcterms:created xsi:type="dcterms:W3CDTF">2021-04-29T18:58:34Z</dcterms:created>
  <dcterms:modified xsi:type="dcterms:W3CDTF">2022-06-21T10:45:35Z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